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76" r:id="rId4"/>
    <p:sldId id="277" r:id="rId5"/>
    <p:sldId id="274" r:id="rId6"/>
    <p:sldId id="275" r:id="rId7"/>
    <p:sldId id="278" r:id="rId8"/>
    <p:sldId id="279" r:id="rId9"/>
    <p:sldId id="280" r:id="rId10"/>
    <p:sldId id="281" r:id="rId11"/>
    <p:sldId id="282" r:id="rId12"/>
    <p:sldId id="283" r:id="rId13"/>
    <p:sldId id="286" r:id="rId14"/>
    <p:sldId id="284" r:id="rId15"/>
    <p:sldId id="287" r:id="rId16"/>
    <p:sldId id="260" r:id="rId17"/>
  </p:sldIdLst>
  <p:sldSz cx="12192000" cy="6858000"/>
  <p:notesSz cx="6858000" cy="9144000"/>
  <p:embeddedFontLst>
    <p:embeddedFont>
      <p:font typeface="ALS Sector Bold" pitchFamily="2" charset="0"/>
      <p:bold r:id="rId19"/>
    </p:embeddedFont>
    <p:embeddedFont>
      <p:font typeface="Open Sans" panose="020B0604020202020204" charset="0"/>
      <p:regular r:id="rId20"/>
      <p:bold r:id="rId21"/>
      <p:italic r:id="rId22"/>
      <p:boldItalic r:id="rId23"/>
    </p:embeddedFont>
    <p:embeddedFont>
      <p:font typeface="ALS Sector Regular" panose="020000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630" autoAdjust="0"/>
    <p:restoredTop sz="94660" autoAdjust="0"/>
  </p:normalViewPr>
  <p:slideViewPr>
    <p:cSldViewPr snapToGrid="0">
      <p:cViewPr varScale="1">
        <p:scale>
          <a:sx n="108" d="100"/>
          <a:sy n="108" d="100"/>
        </p:scale>
        <p:origin x="1458" y="10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83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713" y="579537"/>
            <a:ext cx="7763782" cy="2391117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4000" b="1" spc="-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Выпускная квалификационная работа по курсу «</a:t>
            </a:r>
            <a:r>
              <a:rPr lang="en-US" sz="4000" b="1" spc="-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PRO</a:t>
            </a:r>
            <a:r>
              <a:rPr lang="ru-RU" sz="4000" b="1" spc="-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ru-RU" sz="4000" b="1" spc="-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712" y="4590662"/>
            <a:ext cx="9119010" cy="494522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ru-RU" smtClean="0"/>
              <a:t>Тарасов </a:t>
            </a:r>
            <a:r>
              <a:rPr lang="ru-RU" dirty="0" smtClean="0"/>
              <a:t>Матвей Андреевич</a:t>
            </a:r>
            <a:endParaRPr lang="en-US" dirty="0">
              <a:latin typeface="ALS Sector Regular" panose="0200000000000000000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 txBox="1">
            <a:spLocks/>
          </p:cNvSpPr>
          <p:nvPr/>
        </p:nvSpPr>
        <p:spPr>
          <a:xfrm>
            <a:off x="829712" y="3174188"/>
            <a:ext cx="9119010" cy="121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 baseline="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marL="914400" marR="0" lvl="1" indent="-355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Noto Sans Symbols"/>
              <a:buNone/>
              <a:defRPr sz="135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>
              <a:spcBef>
                <a:spcPts val="0"/>
              </a:spcBef>
            </a:pPr>
            <a:r>
              <a:rPr lang="ru-RU" sz="2000" smtClean="0"/>
              <a:t>Реализация методов и алгоритмов машинного обучения для детектирования аварийной ситуации беспилотного летательного аппарата мультироторного типа по показаниям инерциальной навигационной системы в условиях отложенных данных.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3" y="3499669"/>
              <a:ext cx="924042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Создание и обучение нейронной сети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830375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Picture 2" descr="model_archite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32" y="1253127"/>
            <a:ext cx="1887793" cy="531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/>
          <p:cNvPicPr/>
          <p:nvPr/>
        </p:nvPicPr>
        <p:blipFill>
          <a:blip r:embed="rId3"/>
          <a:stretch>
            <a:fillRect/>
          </a:stretch>
        </p:blipFill>
        <p:spPr>
          <a:xfrm>
            <a:off x="363794" y="1481464"/>
            <a:ext cx="6350429" cy="434906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3828674" y="5277511"/>
            <a:ext cx="4767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pc="-1" dirty="0" smtClean="0">
                <a:solidFill>
                  <a:srgbClr val="333333"/>
                </a:solidFill>
                <a:latin typeface="ALS Sector Bold" pitchFamily="2" charset="0"/>
                <a:cs typeface="ALS Sector Bold" pitchFamily="2" charset="0"/>
              </a:rPr>
              <a:t>Время обучения </a:t>
            </a:r>
            <a:r>
              <a:rPr lang="en-US" sz="2400" b="1" spc="-1" dirty="0" smtClean="0">
                <a:solidFill>
                  <a:srgbClr val="333333"/>
                </a:solidFill>
                <a:latin typeface="ALS Sector Bold" pitchFamily="2" charset="0"/>
                <a:cs typeface="ALS Sector Bold" pitchFamily="2" charset="0"/>
              </a:rPr>
              <a:t>~ 2-3 </a:t>
            </a:r>
            <a:r>
              <a:rPr lang="ru-RU" sz="2400" b="1" spc="-1" dirty="0" smtClean="0">
                <a:solidFill>
                  <a:srgbClr val="333333"/>
                </a:solidFill>
                <a:latin typeface="ALS Sector Bold" pitchFamily="2" charset="0"/>
                <a:cs typeface="ALS Sector Bold" pitchFamily="2" charset="0"/>
              </a:rPr>
              <a:t>минуты</a:t>
            </a:r>
            <a:endParaRPr lang="ru-RU" sz="2400" spc="-1" dirty="0">
              <a:latin typeface="ALS Sector Bold" pitchFamily="2" charset="0"/>
              <a:cs typeface="ALS Sector Bold" pitchFamily="2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94" y="6107566"/>
            <a:ext cx="7826035" cy="6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3" y="3499669"/>
              <a:ext cx="924042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Оценка точности нейронной сети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971432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02" y="1569521"/>
            <a:ext cx="3434957" cy="243626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157" y="1569521"/>
            <a:ext cx="3675372" cy="325352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26" y="1403312"/>
            <a:ext cx="3206378" cy="535875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4438274" y="5277511"/>
            <a:ext cx="78520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spc="-1" dirty="0" smtClean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Точность ниже, чем у ансамблевых методов, но выше, чем у большинства одиночных моделей</a:t>
            </a:r>
            <a:endParaRPr lang="ru-RU" sz="2400" b="1" spc="-1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2" y="3499669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Приложение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625125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8" y="2138337"/>
            <a:ext cx="7637437" cy="392816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3236895" y="1682298"/>
            <a:ext cx="2021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Главная страница</a:t>
            </a:r>
            <a:endParaRPr lang="ru-RU" sz="16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332" y="1250139"/>
            <a:ext cx="3517116" cy="5371594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9043429" y="855729"/>
            <a:ext cx="24149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Результат обработки</a:t>
            </a:r>
            <a:endParaRPr lang="ru-RU" sz="16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7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2" y="3499669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Приложение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625125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30" y="2433065"/>
            <a:ext cx="5087758" cy="207462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96" y="2433065"/>
            <a:ext cx="4345326" cy="1947041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668001" y="4553851"/>
            <a:ext cx="3050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Загружен некорректный файл </a:t>
            </a:r>
            <a:r>
              <a:rPr lang="en-US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JSONL</a:t>
            </a:r>
            <a:endParaRPr lang="ru-RU" sz="16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927809" y="4469585"/>
            <a:ext cx="27740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Загружен не </a:t>
            </a:r>
            <a:r>
              <a:rPr lang="en-US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JSONL </a:t>
            </a:r>
            <a:r>
              <a:rPr lang="ru-RU" sz="16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файл</a:t>
            </a:r>
            <a:endParaRPr lang="ru-RU" sz="16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52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3" y="3499669"/>
              <a:ext cx="924042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Перспективы дальнейших исследований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406770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5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046" y="1517738"/>
            <a:ext cx="10305277" cy="4755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Корректировка </a:t>
            </a:r>
            <a:r>
              <a:rPr lang="ru-RU" sz="22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гиперпараметров моделей</a:t>
            </a: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Исследование наиболее значимых признаков </a:t>
            </a: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Разработка более эффективных методов </a:t>
            </a:r>
            <a:r>
              <a:rPr lang="ru-RU" sz="2200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детектирования АС</a:t>
            </a:r>
            <a:endParaRPr lang="ru-RU" sz="22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>
                <a:solidFill>
                  <a:srgbClr val="C00000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Реализация детектирования АС в системе реального времени</a:t>
            </a: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Использование других датчиков для детектирования АС</a:t>
            </a:r>
          </a:p>
          <a:p>
            <a:pPr marL="342900" indent="-342900">
              <a:lnSpc>
                <a:spcPct val="150000"/>
              </a:lnSpc>
              <a:buSzPts val="2700"/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rgbClr val="C00000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Создание виртуальной среды для симуляции работы </a:t>
            </a:r>
            <a:r>
              <a:rPr lang="ru-RU" sz="2200" dirty="0" smtClean="0">
                <a:solidFill>
                  <a:srgbClr val="C00000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БПЛА</a:t>
            </a:r>
            <a:r>
              <a:rPr lang="ru-RU" sz="2200" dirty="0">
                <a:solidFill>
                  <a:srgbClr val="C00000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. </a:t>
            </a:r>
            <a:r>
              <a:rPr lang="ru-RU" sz="2200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Цель — моделирование различных сценариев неисправностей, создание синтетических данных и проработка необычных или опасных ситуаций с минимальными затратами ресурсов</a:t>
            </a:r>
            <a:endParaRPr lang="ru-RU" sz="2200" spc="-1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pPr marL="342900" indent="-342900">
              <a:lnSpc>
                <a:spcPct val="90000"/>
              </a:lnSpc>
              <a:buSzPts val="2700"/>
              <a:buFont typeface="Arial" panose="020B0604020202020204" pitchFamily="34" charset="0"/>
              <a:buChar char="•"/>
            </a:pPr>
            <a:endParaRPr lang="ru-RU" sz="22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>
              <a:lnSpc>
                <a:spcPct val="90000"/>
              </a:lnSpc>
              <a:buSzPts val="2700"/>
            </a:pPr>
            <a:endParaRPr lang="ru-RU" sz="22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1694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8243450" cy="666000"/>
            <a:chOff x="1476754" y="3499669"/>
            <a:chExt cx="9475591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1923" y="3499669"/>
              <a:ext cx="924042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Конец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354399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64" y="1375914"/>
            <a:ext cx="4433958" cy="44339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stomShape 1"/>
          <p:cNvSpPr/>
          <p:nvPr/>
        </p:nvSpPr>
        <p:spPr>
          <a:xfrm>
            <a:off x="942260" y="2435203"/>
            <a:ext cx="6108182" cy="2315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6000" b="1" strike="noStrike" spc="-1" dirty="0">
                <a:solidFill>
                  <a:srgbClr val="333333"/>
                </a:solidFill>
                <a:latin typeface="ALS Sector Bold" pitchFamily="2" charset="0"/>
                <a:ea typeface="DejaVu Sans"/>
                <a:cs typeface="ALS Sector Bold" pitchFamily="2" charset="0"/>
              </a:rPr>
              <a:t>Спасибо за внимание!</a:t>
            </a:r>
            <a:endParaRPr lang="ru-RU" sz="6000" b="0" strike="noStrike" spc="-1" dirty="0">
              <a:latin typeface="ALS Sector Bold" pitchFamily="2" charset="0"/>
              <a:cs typeface="ALS Sector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780" y="1570119"/>
            <a:ext cx="10868716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800" dirty="0" smtClean="0">
                <a:latin typeface="+mj-lt"/>
              </a:rPr>
              <a:t>Три этапа:</a:t>
            </a:r>
            <a:endParaRPr lang="ru-RU" sz="2800" dirty="0">
              <a:latin typeface="+mj-lt"/>
            </a:endParaRPr>
          </a:p>
          <a:p>
            <a:pPr marL="76200" indent="0" algn="just">
              <a:buNone/>
            </a:pPr>
            <a:endParaRPr lang="ru-RU" sz="1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b="1" dirty="0" smtClean="0">
                <a:solidFill>
                  <a:srgbClr val="00B050"/>
                </a:solidFill>
              </a:rPr>
              <a:t>Детектирование АС</a:t>
            </a:r>
            <a:endParaRPr lang="ru-RU" sz="2200" b="1" dirty="0">
              <a:solidFill>
                <a:srgbClr val="00B050"/>
              </a:solidFill>
            </a:endParaRP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 smtClean="0"/>
              <a:t>Выбор места посадки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 smtClean="0"/>
              <a:t>Аварийная посадка</a:t>
            </a:r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marL="76200" indent="0" algn="just">
              <a:buNone/>
            </a:pPr>
            <a:endParaRPr lang="ru-RU" sz="2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26122" y="476007"/>
            <a:ext cx="8142238" cy="667499"/>
            <a:chOff x="1476754" y="3498170"/>
            <a:chExt cx="9386323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685097" y="3498170"/>
              <a:ext cx="917798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Действия при аварийной ситуации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039955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 descr="C:\Users\Матвей\AppData\Local\Microsoft\Windows\INetCache\Content.Word\Flowchart (2)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609" y="1238364"/>
            <a:ext cx="4449339" cy="534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stomShape 1"/>
          <p:cNvSpPr/>
          <p:nvPr/>
        </p:nvSpPr>
        <p:spPr>
          <a:xfrm>
            <a:off x="927913" y="3924178"/>
            <a:ext cx="4159137" cy="19986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2800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Почему это важно?</a:t>
            </a:r>
          </a:p>
          <a:p>
            <a:pPr>
              <a:spcAft>
                <a:spcPts val="3000"/>
              </a:spcAft>
            </a:pPr>
            <a:r>
              <a:rPr lang="ru-RU" sz="2400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Несвоевременное обнаружение аварийной ситуации может привести к критическим последствиям</a:t>
            </a:r>
            <a:endParaRPr lang="ru-RU" sz="4000" strike="noStrike" spc="-1" dirty="0" smtClean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0090" y="475397"/>
            <a:ext cx="5427102" cy="667499"/>
            <a:chOff x="1476754" y="3498170"/>
            <a:chExt cx="9493968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92742" y="3498170"/>
              <a:ext cx="917798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Данные для обучения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166139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_x0000_i1026"/>
          <p:cNvPicPr/>
          <p:nvPr/>
        </p:nvPicPr>
        <p:blipFill>
          <a:blip r:embed="rId2"/>
          <a:stretch/>
        </p:blipFill>
        <p:spPr bwMode="auto">
          <a:xfrm>
            <a:off x="301711" y="1814612"/>
            <a:ext cx="3698789" cy="254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_x0000_i1025"/>
          <p:cNvPicPr/>
          <p:nvPr/>
        </p:nvPicPr>
        <p:blipFill>
          <a:blip r:embed="rId3"/>
          <a:stretch/>
        </p:blipFill>
        <p:spPr bwMode="auto">
          <a:xfrm>
            <a:off x="4257140" y="1814612"/>
            <a:ext cx="3695700" cy="25244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Прямоугольник 15"/>
          <p:cNvSpPr/>
          <p:nvPr/>
        </p:nvSpPr>
        <p:spPr>
          <a:xfrm>
            <a:off x="4583579" y="1449307"/>
            <a:ext cx="30428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Поврежденные пропеллеры</a:t>
            </a:r>
            <a:endParaRPr lang="ru-RU" sz="1600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58498" y="1471905"/>
            <a:ext cx="2185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БПЛА (</a:t>
            </a:r>
            <a:r>
              <a:rPr lang="en-US" sz="1600" dirty="0" err="1" smtClean="0">
                <a:solidFill>
                  <a:schemeClr val="tx1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Holybro</a:t>
            </a:r>
            <a:r>
              <a:rPr lang="en-US" sz="1600" dirty="0" smtClean="0">
                <a:solidFill>
                  <a:schemeClr val="tx1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 x500)</a:t>
            </a:r>
            <a:endParaRPr lang="ru-RU" sz="1600" dirty="0">
              <a:solidFill>
                <a:schemeClr val="tx1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11" y="4592327"/>
            <a:ext cx="10856163" cy="1706994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8297847" y="1751745"/>
            <a:ext cx="43395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100 полётов </a:t>
            </a:r>
            <a:r>
              <a:rPr lang="en-US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~ </a:t>
            </a:r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по </a:t>
            </a:r>
            <a:r>
              <a:rPr lang="en-US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2 </a:t>
            </a:r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минуты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8297847" y="2597172"/>
            <a:ext cx="3527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По 20 полетов с поврежденными      </a:t>
            </a:r>
          </a:p>
          <a:p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пропеллерами</a:t>
            </a:r>
            <a:r>
              <a:rPr lang="en-US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 </a:t>
            </a:r>
            <a:r>
              <a:rPr lang="ru-RU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в количестве 0, 1, 2, 3 и 4</a:t>
            </a:r>
            <a:r>
              <a:rPr lang="en-US" sz="2000" b="1" dirty="0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 </a:t>
            </a:r>
            <a:r>
              <a:rPr lang="ru-RU" sz="2000" b="1" dirty="0" err="1" smtClean="0">
                <a:solidFill>
                  <a:srgbClr val="353537"/>
                </a:solidFill>
                <a:latin typeface="ALS Sector Bold" pitchFamily="2" charset="0"/>
                <a:cs typeface="ALS Sector Bold" pitchFamily="2" charset="0"/>
              </a:rPr>
              <a:t>шт</a:t>
            </a:r>
            <a:endParaRPr lang="ru-RU" sz="2000" b="1" dirty="0">
              <a:solidFill>
                <a:srgbClr val="353537"/>
              </a:solidFill>
              <a:latin typeface="ALS Sector Bold" pitchFamily="2" charset="0"/>
              <a:cs typeface="ALS Sector Bold" pitchFamily="2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257140" y="6352188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Необработанные данные</a:t>
            </a:r>
            <a:endParaRPr lang="ru-RU" sz="1600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4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0089" y="474920"/>
            <a:ext cx="8655033" cy="667499"/>
            <a:chOff x="1476754" y="3498170"/>
            <a:chExt cx="9530679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13345" y="3498170"/>
              <a:ext cx="929408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Загрузка и первичная обработка данных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960073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869" y="1683643"/>
            <a:ext cx="2160821" cy="119771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56" y="1677780"/>
            <a:ext cx="3275623" cy="475627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5" y="1677780"/>
            <a:ext cx="5815989" cy="120357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" y="3240129"/>
            <a:ext cx="7396480" cy="2998573"/>
          </a:xfrm>
          <a:prstGeom prst="rect">
            <a:avLst/>
          </a:prstGeom>
        </p:spPr>
      </p:pic>
      <p:sp>
        <p:nvSpPr>
          <p:cNvPr id="2" name="Стрелка вправо 1"/>
          <p:cNvSpPr/>
          <p:nvPr/>
        </p:nvSpPr>
        <p:spPr>
          <a:xfrm>
            <a:off x="8343884" y="1871204"/>
            <a:ext cx="307911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08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0092" y="479629"/>
            <a:ext cx="7181255" cy="667499"/>
            <a:chOff x="1476754" y="3498170"/>
            <a:chExt cx="9039679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734015" y="3498170"/>
              <a:ext cx="878241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Построение 3-</a:t>
              </a:r>
              <a:r>
                <a:rPr lang="en-US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D </a:t>
              </a:r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спектрограмм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036940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76" y="1549747"/>
            <a:ext cx="4699088" cy="344213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60" y="1549747"/>
            <a:ext cx="4638906" cy="344301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264038" y="5639869"/>
            <a:ext cx="10399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Можно увидеть </a:t>
            </a:r>
            <a:r>
              <a:rPr lang="ru-RU" sz="1800" kern="100" dirty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заметное увеличение амплитуды </a:t>
            </a:r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для трёх </a:t>
            </a:r>
            <a:r>
              <a:rPr lang="ru-RU" sz="1800" kern="100" dirty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осей акселерометра и появление дефектных частот также </a:t>
            </a:r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для трёх </a:t>
            </a:r>
            <a:r>
              <a:rPr lang="ru-RU" sz="1800" kern="100" dirty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осей гироскопа в диапазоне </a:t>
            </a:r>
            <a:r>
              <a:rPr lang="en-US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~</a:t>
            </a:r>
            <a:r>
              <a:rPr lang="ru-RU" sz="1800" kern="100" dirty="0" smtClean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 </a:t>
            </a:r>
            <a:r>
              <a:rPr lang="ru-RU" sz="1800" kern="100" dirty="0">
                <a:solidFill>
                  <a:srgbClr val="353537"/>
                </a:solidFill>
                <a:latin typeface="ALS Sector Regular" panose="02000000000000000000" pitchFamily="2" charset="0"/>
                <a:ea typeface="Noto Serif CJK SC"/>
                <a:cs typeface="ALS Sector Regular" panose="02000000000000000000" pitchFamily="2" charset="0"/>
              </a:rPr>
              <a:t>от 10 Гц. </a:t>
            </a:r>
            <a:endParaRPr lang="ru-RU" sz="1800" dirty="0">
              <a:solidFill>
                <a:srgbClr val="353537"/>
              </a:solidFill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6" name="CustomShape 2"/>
          <p:cNvSpPr/>
          <p:nvPr/>
        </p:nvSpPr>
        <p:spPr>
          <a:xfrm>
            <a:off x="2641891" y="4975204"/>
            <a:ext cx="1165822" cy="438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0">
              <a:lnSpc>
                <a:spcPct val="115000"/>
              </a:lnSpc>
              <a:buClr>
                <a:srgbClr val="3465A4"/>
              </a:buClr>
              <a:buSzPct val="80000"/>
            </a:pPr>
            <a:r>
              <a:rPr lang="ru-RU" sz="1600" strike="noStrike" spc="-1" dirty="0" smtClean="0">
                <a:latin typeface="ALS Sector Regular" panose="02000000000000000000" pitchFamily="2" charset="0"/>
                <a:cs typeface="ALS Sector Regular" panose="02000000000000000000" pitchFamily="2" charset="0"/>
              </a:rPr>
              <a:t>Класс «0»</a:t>
            </a:r>
            <a:endParaRPr lang="ru-RU" sz="1600" strike="noStrike" spc="-1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7" name="CustomShape 2"/>
          <p:cNvSpPr/>
          <p:nvPr/>
        </p:nvSpPr>
        <p:spPr>
          <a:xfrm>
            <a:off x="8352027" y="4975715"/>
            <a:ext cx="1167572" cy="438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0">
              <a:lnSpc>
                <a:spcPct val="115000"/>
              </a:lnSpc>
              <a:buClr>
                <a:srgbClr val="3465A4"/>
              </a:buClr>
              <a:buSzPct val="80000"/>
            </a:pPr>
            <a:r>
              <a:rPr lang="ru-RU" sz="1600" strike="noStrike" spc="-1" dirty="0" smtClean="0">
                <a:latin typeface="ALS Sector Regular" panose="02000000000000000000" pitchFamily="2" charset="0"/>
                <a:cs typeface="ALS Sector Regular" panose="02000000000000000000" pitchFamily="2" charset="0"/>
              </a:rPr>
              <a:t>Класс «4»</a:t>
            </a:r>
            <a:endParaRPr lang="ru-RU" sz="1600" strike="noStrike" spc="-1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0927"/>
            <a:ext cx="5865639" cy="673536"/>
            <a:chOff x="1476754" y="3498170"/>
            <a:chExt cx="9599912" cy="673536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836243" y="3505706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Извлечение признаков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166139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572795"/>
            <a:ext cx="4568065" cy="259084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812" y="1305903"/>
            <a:ext cx="3238040" cy="52657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079912" y="1470938"/>
            <a:ext cx="33776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spc="-1" dirty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Суммарно из частотной и временной областей — 186 признаков (по 31 признаку на каждую из осей акселерометра и гироскопа)</a:t>
            </a:r>
          </a:p>
        </p:txBody>
      </p:sp>
      <p:sp>
        <p:nvSpPr>
          <p:cNvPr id="15" name="CustomShape 1"/>
          <p:cNvSpPr/>
          <p:nvPr/>
        </p:nvSpPr>
        <p:spPr>
          <a:xfrm>
            <a:off x="273627" y="4394500"/>
            <a:ext cx="4568065" cy="21771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spcAft>
                <a:spcPts val="1200"/>
              </a:spcAft>
            </a:pPr>
            <a:r>
              <a:rPr lang="ru-RU" sz="2000" b="1" spc="-1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Пространство для будущих исследований: </a:t>
            </a:r>
          </a:p>
          <a:p>
            <a:pPr>
              <a:spcAft>
                <a:spcPts val="1200"/>
              </a:spcAft>
            </a:pPr>
            <a:r>
              <a:rPr lang="ru-RU" sz="1600" dirty="0" smtClean="0">
                <a:solidFill>
                  <a:srgbClr val="353537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Провести углубленный анализ влияния каждого признака на точность классификации с целью выявления наиболее значимых без потери точности модели</a:t>
            </a:r>
            <a:r>
              <a:rPr lang="ru-RU" b="1" spc="-1" dirty="0" smtClean="0">
                <a:solidFill>
                  <a:srgbClr val="353537"/>
                </a:solidFill>
                <a:latin typeface="Arial"/>
              </a:rPr>
              <a:t/>
            </a:r>
            <a:br>
              <a:rPr lang="ru-RU" b="1" spc="-1" dirty="0" smtClean="0">
                <a:solidFill>
                  <a:srgbClr val="353537"/>
                </a:solidFill>
                <a:latin typeface="Arial"/>
              </a:rPr>
            </a:br>
            <a:endParaRPr lang="ru-RU" b="1" dirty="0">
              <a:solidFill>
                <a:srgbClr val="3535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0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5865639" cy="672037"/>
            <a:chOff x="1476754" y="3499669"/>
            <a:chExt cx="9599912" cy="672037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836243" y="3505706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Построение моделей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788373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8" y="1608851"/>
            <a:ext cx="4157364" cy="242161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227" y="1608851"/>
            <a:ext cx="7255280" cy="4612024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712876" y="4939869"/>
            <a:ext cx="30859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3200" b="1" spc="-1" dirty="0" smtClean="0">
                <a:solidFill>
                  <a:srgbClr val="333333"/>
                </a:solidFill>
                <a:latin typeface="ALS Sector Bold" pitchFamily="2" charset="0"/>
                <a:cs typeface="ALS Sector Bold" pitchFamily="2" charset="0"/>
              </a:rPr>
              <a:t>- 15 моделей -</a:t>
            </a:r>
            <a:endParaRPr lang="ru-RU" sz="3200" spc="-1" dirty="0">
              <a:latin typeface="ALS Sector Bold" pitchFamily="2" charset="0"/>
              <a:cs typeface="ALS Sector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5865639" cy="672037"/>
            <a:chOff x="1476754" y="3499669"/>
            <a:chExt cx="9599912" cy="672037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836243" y="3505706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Сравнение моделей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324336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417" y="1414461"/>
            <a:ext cx="5969258" cy="360204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61" y="2266603"/>
            <a:ext cx="3956663" cy="3972856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558782" y="1664283"/>
            <a:ext cx="4660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spc="-1" dirty="0" smtClean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Сортировка по сто</a:t>
            </a:r>
            <a:r>
              <a:rPr lang="ru-RU" sz="2000" spc="-1" dirty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л</a:t>
            </a:r>
            <a:r>
              <a:rPr lang="ru-RU" sz="2000" spc="-1" dirty="0" smtClean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бцу </a:t>
            </a:r>
            <a:r>
              <a:rPr lang="en-US" sz="2000" spc="-1" dirty="0" smtClean="0">
                <a:solidFill>
                  <a:srgbClr val="333333"/>
                </a:solidFill>
                <a:latin typeface="ALS Sector Regular" panose="02000000000000000000" pitchFamily="2" charset="0"/>
                <a:cs typeface="ALS Sector Regular" panose="02000000000000000000" pitchFamily="2" charset="0"/>
              </a:rPr>
              <a:t>Accuracy</a:t>
            </a:r>
            <a:endParaRPr lang="ru-RU" sz="2000" spc="-1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420672" y="5630551"/>
            <a:ext cx="4883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000" b="1" spc="-1" dirty="0" smtClean="0">
                <a:solidFill>
                  <a:srgbClr val="333333"/>
                </a:solidFill>
                <a:latin typeface="Arial"/>
              </a:rPr>
              <a:t>Лучшая модель — </a:t>
            </a:r>
            <a:r>
              <a:rPr lang="en-US" sz="2000" b="1" spc="-1" dirty="0" smtClean="0">
                <a:solidFill>
                  <a:srgbClr val="333333"/>
                </a:solidFill>
                <a:latin typeface="Arial"/>
              </a:rPr>
              <a:t>Stacking Classifier</a:t>
            </a:r>
            <a:endParaRPr lang="ru-RU" sz="20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19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32472" y="472426"/>
            <a:ext cx="5865639" cy="672037"/>
            <a:chOff x="1476754" y="3499669"/>
            <a:chExt cx="9599912" cy="672037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836243" y="3505706"/>
              <a:ext cx="924042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spc="-1" dirty="0" smtClean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LS Sector Bold" pitchFamily="2" charset="0"/>
                  <a:ea typeface="DejaVu Sans"/>
                  <a:cs typeface="ALS Sector Bold" pitchFamily="2" charset="0"/>
                </a:rPr>
                <a:t>Анализ лучшей модели</a:t>
              </a:r>
              <a:endParaRPr lang="ru-RU" sz="2800" spc="-1" dirty="0">
                <a:solidFill>
                  <a:schemeClr val="tx2">
                    <a:lumMod val="75000"/>
                    <a:lumOff val="25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9246598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6" name="_x0000_i1035"/>
          <p:cNvPicPr/>
          <p:nvPr/>
        </p:nvPicPr>
        <p:blipFill>
          <a:blip r:embed="rId2"/>
          <a:stretch/>
        </p:blipFill>
        <p:spPr bwMode="auto">
          <a:xfrm>
            <a:off x="1428910" y="1426015"/>
            <a:ext cx="3846426" cy="347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17" y="1285239"/>
            <a:ext cx="4239102" cy="347332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972" y="4885899"/>
            <a:ext cx="4889992" cy="167233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910" y="5367312"/>
            <a:ext cx="3846426" cy="52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</TotalTime>
  <Words>329</Words>
  <Application>Microsoft Office PowerPoint</Application>
  <PresentationFormat>Широкоэкранный</PresentationFormat>
  <Paragraphs>67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Noto Sans Symbols</vt:lpstr>
      <vt:lpstr>ALS Sector Bold</vt:lpstr>
      <vt:lpstr>Open Sans</vt:lpstr>
      <vt:lpstr>Noto Serif CJK SC</vt:lpstr>
      <vt:lpstr>DejaVu Sans</vt:lpstr>
      <vt:lpstr>ALS Sector Regular</vt:lpstr>
      <vt:lpstr>Roboto Black</vt:lpstr>
      <vt:lpstr>Arial</vt:lpstr>
      <vt:lpstr>If,kjyVUNE_28012021</vt:lpstr>
      <vt:lpstr>Выпускная квалификационная работа по курсу «Data Science PRO»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Матвей</cp:lastModifiedBy>
  <cp:revision>118</cp:revision>
  <dcterms:created xsi:type="dcterms:W3CDTF">2021-02-24T09:03:25Z</dcterms:created>
  <dcterms:modified xsi:type="dcterms:W3CDTF">2024-12-21T10:25:18Z</dcterms:modified>
</cp:coreProperties>
</file>